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1"/>
  </p:notesMasterIdLst>
  <p:sldIdLst>
    <p:sldId id="256" r:id="rId2"/>
    <p:sldId id="257" r:id="rId3"/>
    <p:sldId id="270" r:id="rId4"/>
    <p:sldId id="271" r:id="rId5"/>
    <p:sldId id="272" r:id="rId6"/>
    <p:sldId id="273" r:id="rId7"/>
    <p:sldId id="274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5143500" type="screen16x9"/>
  <p:notesSz cx="6858000" cy="9144000"/>
  <p:embeddedFontLs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Raleway" pitchFamily="2" charset="-52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0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8252dc4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8252dc4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8252dc4_0_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8252dc4_0_1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8252dc4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8252dc4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8252dc4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8252dc4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ac393358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ac393358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1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surface conditions that were looked into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hypothesis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Describe the actual results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8252dc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8252dc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weather conditions that were looked into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hypothesis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GB">
                <a:solidFill>
                  <a:schemeClr val="dk1"/>
                </a:solidFill>
              </a:rPr>
              <a:t>Describe the actual results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8252dc4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8252dc4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496" y="1514475"/>
            <a:ext cx="7768250" cy="30861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7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78"/>
            <a:ext cx="914405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>
            <a:spLocks noGrp="1"/>
          </p:cNvSpPr>
          <p:nvPr>
            <p:ph type="ctrTitle"/>
          </p:nvPr>
        </p:nvSpPr>
        <p:spPr>
          <a:xfrm>
            <a:off x="477271" y="1102640"/>
            <a:ext cx="48909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solidFill>
                  <a:schemeClr val="accent4"/>
                </a:solidFill>
              </a:rPr>
              <a:t>NSW Road Crashes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1"/>
          </p:nvPr>
        </p:nvSpPr>
        <p:spPr>
          <a:xfrm>
            <a:off x="339113" y="2638923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>
                <a:solidFill>
                  <a:schemeClr val="accent4"/>
                </a:solidFill>
              </a:rPr>
              <a:t>Data analysis on the factors leading to crashes and road fatalities in NSW</a:t>
            </a:r>
            <a:endParaRPr sz="1400" b="1" dirty="0">
              <a:solidFill>
                <a:schemeClr val="accent4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621D487-B5B0-AB2C-FA38-6A885D628F70}"/>
              </a:ext>
            </a:extLst>
          </p:cNvPr>
          <p:cNvSpPr txBox="1">
            <a:spLocks/>
          </p:cNvSpPr>
          <p:nvPr/>
        </p:nvSpPr>
        <p:spPr>
          <a:xfrm>
            <a:off x="710469" y="3497206"/>
            <a:ext cx="3861531" cy="133018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Raleway"/>
              <a:buNone/>
              <a:defRPr sz="42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Team members:</a:t>
            </a:r>
          </a:p>
          <a:p>
            <a:pPr algn="ctr">
              <a:lnSpc>
                <a:spcPct val="110000"/>
              </a:lnSpc>
            </a:pP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Pater </a:t>
            </a:r>
            <a:r>
              <a:rPr lang="en-US" sz="1400" spc="700" dirty="0" err="1">
                <a:solidFill>
                  <a:schemeClr val="bg1">
                    <a:lumMod val="95000"/>
                  </a:schemeClr>
                </a:solidFill>
              </a:rPr>
              <a:t>Kapsalis</a:t>
            </a: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,</a:t>
            </a:r>
          </a:p>
          <a:p>
            <a:pPr algn="ctr">
              <a:lnSpc>
                <a:spcPct val="110000"/>
              </a:lnSpc>
            </a:pP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Jackson Sandler,</a:t>
            </a:r>
          </a:p>
          <a:p>
            <a:pPr algn="ctr">
              <a:lnSpc>
                <a:spcPct val="110000"/>
              </a:lnSpc>
            </a:pP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Anthony Tran,</a:t>
            </a:r>
          </a:p>
          <a:p>
            <a:pPr algn="ctr">
              <a:lnSpc>
                <a:spcPct val="110000"/>
              </a:lnSpc>
            </a:pPr>
            <a:r>
              <a:rPr lang="en-US" sz="1400" spc="700" dirty="0">
                <a:solidFill>
                  <a:schemeClr val="bg1">
                    <a:lumMod val="95000"/>
                  </a:schemeClr>
                </a:solidFill>
              </a:rPr>
              <a:t>Evgeniia Kozodeeva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6000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400" y="947650"/>
            <a:ext cx="3996001" cy="324820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/>
          <p:nvPr/>
        </p:nvSpPr>
        <p:spPr>
          <a:xfrm>
            <a:off x="185650" y="1677300"/>
            <a:ext cx="3996000" cy="17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latin typeface="Lato"/>
                <a:ea typeface="Lato"/>
                <a:cs typeface="Lato"/>
                <a:sym typeface="Lato"/>
              </a:rPr>
              <a:t>Effect on street lighting </a:t>
            </a:r>
            <a:endParaRPr sz="1700" b="1"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Shows a strong correlation between street lighting and number of people killed. 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Most deaths were occurred with no lighting at all.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9551" y="932350"/>
            <a:ext cx="5528849" cy="327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3"/>
          <p:cNvSpPr txBox="1"/>
          <p:nvPr/>
        </p:nvSpPr>
        <p:spPr>
          <a:xfrm>
            <a:off x="217575" y="1717075"/>
            <a:ext cx="3224400" cy="14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Natural and street lighting </a:t>
            </a:r>
            <a:endParaRPr sz="16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Although most fatalities happened during the day, there is no extra light needed to prevent the crash. 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However, as for fatalities during the dark approximately 300 fatalities had no light. 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>
            <a:spLocks noGrp="1"/>
          </p:cNvSpPr>
          <p:nvPr>
            <p:ph type="title"/>
          </p:nvPr>
        </p:nvSpPr>
        <p:spPr>
          <a:xfrm>
            <a:off x="226925" y="2455525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Distribution of crashes by surface condition</a:t>
            </a:r>
            <a:endParaRPr b="0"/>
          </a:p>
        </p:txBody>
      </p:sp>
      <p:sp>
        <p:nvSpPr>
          <p:cNvPr id="227" name="Google Shape;227;p24"/>
          <p:cNvSpPr txBox="1"/>
          <p:nvPr/>
        </p:nvSpPr>
        <p:spPr>
          <a:xfrm>
            <a:off x="5281475" y="3430588"/>
            <a:ext cx="14790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</a:rPr>
              <a:t>QUICK TIP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D9F0FF"/>
                </a:solidFill>
              </a:rPr>
              <a:t>Try right clicking on a photo and using "Replace Image" to show your own photo.</a:t>
            </a:r>
            <a:endParaRPr sz="700">
              <a:solidFill>
                <a:srgbClr val="D9F0FF"/>
              </a:solidFill>
            </a:endParaRPr>
          </a:p>
        </p:txBody>
      </p:sp>
      <p:pic>
        <p:nvPicPr>
          <p:cNvPr id="228" name="Google Shape;2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975" y="935473"/>
            <a:ext cx="4660651" cy="36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303550" y="22570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Crashes by weather present</a:t>
            </a:r>
            <a:endParaRPr b="0"/>
          </a:p>
        </p:txBody>
      </p:sp>
      <p:pic>
        <p:nvPicPr>
          <p:cNvPr id="234" name="Google Shape;234;p25"/>
          <p:cNvPicPr preferRelativeResize="0"/>
          <p:nvPr/>
        </p:nvPicPr>
        <p:blipFill rotWithShape="1">
          <a:blip r:embed="rId3">
            <a:alphaModFix/>
          </a:blip>
          <a:srcRect r="11190"/>
          <a:stretch/>
        </p:blipFill>
        <p:spPr>
          <a:xfrm>
            <a:off x="4196950" y="1330575"/>
            <a:ext cx="4574051" cy="326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00" y="636050"/>
            <a:ext cx="5045100" cy="44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6"/>
          <p:cNvSpPr txBox="1"/>
          <p:nvPr/>
        </p:nvSpPr>
        <p:spPr>
          <a:xfrm>
            <a:off x="5752650" y="931875"/>
            <a:ext cx="317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Not much variance between days.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Sunday has the least, most likely due to people being at home and relaxing.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6775" y="663538"/>
            <a:ext cx="5095875" cy="3895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7"/>
          <p:cNvSpPr txBox="1"/>
          <p:nvPr/>
        </p:nvSpPr>
        <p:spPr>
          <a:xfrm>
            <a:off x="6446725" y="1928675"/>
            <a:ext cx="2274300" cy="19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When apportioning the weekend’s 2 days to match the weekdays 5 days, you can see it is almost a perfect split.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501" y="539300"/>
            <a:ext cx="4355326" cy="454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/>
        </p:nvSpPr>
        <p:spPr>
          <a:xfrm>
            <a:off x="6852825" y="1116475"/>
            <a:ext cx="1919700" cy="23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Also apportioned, it shows the severity of crashes are relatively unchanged.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700" y="868550"/>
            <a:ext cx="5533799" cy="347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9"/>
          <p:cNvSpPr txBox="1"/>
          <p:nvPr/>
        </p:nvSpPr>
        <p:spPr>
          <a:xfrm>
            <a:off x="6587025" y="924500"/>
            <a:ext cx="1786800" cy="3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 expected there are more accidents in the lower speed limits as they are far more common.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300" y="580675"/>
            <a:ext cx="5476875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0"/>
          <p:cNvSpPr txBox="1"/>
          <p:nvPr/>
        </p:nvSpPr>
        <p:spPr>
          <a:xfrm>
            <a:off x="7148175" y="1101700"/>
            <a:ext cx="1565400" cy="31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As expected the odds of fatality rise significantly in the upper speed limit categories.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-656375" y="95475"/>
            <a:ext cx="5728200" cy="247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/>
          </a:blip>
          <a:srcRect t="18791"/>
          <a:stretch/>
        </p:blipFill>
        <p:spPr>
          <a:xfrm>
            <a:off x="-834050" y="0"/>
            <a:ext cx="9978051" cy="5400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/>
          <p:nvPr/>
        </p:nvSpPr>
        <p:spPr>
          <a:xfrm>
            <a:off x="1219175" y="1315650"/>
            <a:ext cx="5871600" cy="2512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1219175" y="14702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3C6A1"/>
                </a:solidFill>
              </a:rPr>
              <a:t>NSW Road Crash Analysis Contents</a:t>
            </a:r>
            <a:endParaRPr>
              <a:solidFill>
                <a:srgbClr val="53C6A1"/>
              </a:solidFill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1384998" y="2005450"/>
            <a:ext cx="46812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53C6A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Overview</a:t>
            </a:r>
            <a:r>
              <a:rPr lang="en-GB" sz="1300">
                <a:solidFill>
                  <a:srgbClr val="53C6A1"/>
                </a:solidFill>
                <a:latin typeface="Raleway"/>
                <a:ea typeface="Raleway"/>
                <a:cs typeface="Raleway"/>
                <a:sym typeface="Raleway"/>
              </a:rPr>
              <a:t> on the aim to reduce crashes and fatalities. </a:t>
            </a: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53C6A1"/>
                </a:solidFill>
                <a:latin typeface="Raleway"/>
                <a:ea typeface="Raleway"/>
                <a:cs typeface="Raleway"/>
                <a:sym typeface="Raleway"/>
              </a:rPr>
              <a:t>Data showed many factors influenced road crashes</a:t>
            </a: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-714443" y="860694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53C6A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385000" y="2330950"/>
            <a:ext cx="5307300" cy="1631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AU" sz="1300" b="0" i="0" dirty="0">
                <a:solidFill>
                  <a:schemeClr val="accent1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kind resalt do the traffic cameras give?</a:t>
            </a:r>
            <a:endParaRPr lang="en-GB" sz="1300" dirty="0">
              <a:solidFill>
                <a:schemeClr val="accent1">
                  <a:lumMod val="7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Impact of lighting / technology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Does unsealed roads lead to more crashes?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Effects by speed limit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Weather conditions and the affects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Certain times of day, month, year that need more attention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117C-AAFC-3573-AE4E-9EA1B48CC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6" y="273843"/>
            <a:ext cx="7793720" cy="1359695"/>
          </a:xfrm>
        </p:spPr>
        <p:txBody>
          <a:bodyPr>
            <a:normAutofit/>
          </a:bodyPr>
          <a:lstStyle/>
          <a:p>
            <a:pPr algn="ctr"/>
            <a:r>
              <a:rPr lang="en-US" sz="2100" dirty="0"/>
              <a:t>What is happening on the roads of Australia? </a:t>
            </a:r>
            <a:br>
              <a:rPr lang="en-US" dirty="0"/>
            </a:br>
            <a:endParaRPr lang="en-AU" dirty="0"/>
          </a:p>
        </p:txBody>
      </p:sp>
      <p:pic>
        <p:nvPicPr>
          <p:cNvPr id="5" name="Content Placeholder 4" descr="A traffic jam on a street&#10;&#10;Description automatically generated">
            <a:extLst>
              <a:ext uri="{FF2B5EF4-FFF2-40B4-BE49-F238E27FC236}">
                <a16:creationId xmlns:a16="http://schemas.microsoft.com/office/drawing/2014/main" id="{193A8507-F606-6C25-59FE-E60952C1D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12" y="1670722"/>
            <a:ext cx="2132624" cy="3198935"/>
          </a:xfrm>
        </p:spPr>
      </p:pic>
      <p:pic>
        <p:nvPicPr>
          <p:cNvPr id="9" name="Picture 8" descr="A graph of a graph&#10;&#10;Description automatically generated">
            <a:extLst>
              <a:ext uri="{FF2B5EF4-FFF2-40B4-BE49-F238E27FC236}">
                <a16:creationId xmlns:a16="http://schemas.microsoft.com/office/drawing/2014/main" id="{C538A3CE-2DA2-CE50-ABD9-03279BCE92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953" y="903385"/>
            <a:ext cx="4995821" cy="401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508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974D3-555A-2D4C-A605-1D02BCA2E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00" y="579325"/>
            <a:ext cx="3182260" cy="11975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dirty="0"/>
              <a:t>Demographic Factors</a:t>
            </a:r>
            <a:br>
              <a:rPr lang="en-US" sz="2400" dirty="0"/>
            </a:br>
            <a:r>
              <a:rPr lang="en-US" sz="3000" dirty="0"/>
              <a:t>Age</a:t>
            </a:r>
            <a:endParaRPr lang="en-AU" sz="3000" dirty="0"/>
          </a:p>
        </p:txBody>
      </p:sp>
      <p:pic>
        <p:nvPicPr>
          <p:cNvPr id="5" name="Content Placeholder 4" descr="A pie chart with numbers and a number of people&#10;&#10;Description automatically generated">
            <a:extLst>
              <a:ext uri="{FF2B5EF4-FFF2-40B4-BE49-F238E27FC236}">
                <a16:creationId xmlns:a16="http://schemas.microsoft.com/office/drawing/2014/main" id="{B045FA47-E66F-E2ED-D9A6-E0A4E5EDE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481" y="86536"/>
            <a:ext cx="5328519" cy="4970428"/>
          </a:xfrm>
        </p:spPr>
      </p:pic>
      <p:pic>
        <p:nvPicPr>
          <p:cNvPr id="7" name="Picture 6" descr="A group of men standing together&#10;&#10;Description automatically generated">
            <a:extLst>
              <a:ext uri="{FF2B5EF4-FFF2-40B4-BE49-F238E27FC236}">
                <a16:creationId xmlns:a16="http://schemas.microsoft.com/office/drawing/2014/main" id="{1B01C7AA-9618-B156-32F9-7F044B1C8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00" y="2571750"/>
            <a:ext cx="2573244" cy="212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56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E7E5-0AB0-001A-71BC-33BB8AB9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2242" y="204107"/>
            <a:ext cx="4137481" cy="1469571"/>
          </a:xfrm>
        </p:spPr>
        <p:txBody>
          <a:bodyPr>
            <a:normAutofit/>
          </a:bodyPr>
          <a:lstStyle/>
          <a:p>
            <a:pPr algn="ctr"/>
            <a:r>
              <a:rPr lang="en-US" sz="2100" dirty="0"/>
              <a:t>Demographic Factors</a:t>
            </a:r>
            <a:br>
              <a:rPr lang="en-US" sz="3000" dirty="0"/>
            </a:br>
            <a:r>
              <a:rPr lang="en-US" sz="2700" dirty="0"/>
              <a:t>Gender</a:t>
            </a:r>
            <a:endParaRPr lang="en-AU" sz="2700" dirty="0"/>
          </a:p>
        </p:txBody>
      </p:sp>
      <p:pic>
        <p:nvPicPr>
          <p:cNvPr id="5" name="Content Placeholder 4" descr="A pie chart with a number of percentages&#10;&#10;Description automatically generated">
            <a:extLst>
              <a:ext uri="{FF2B5EF4-FFF2-40B4-BE49-F238E27FC236}">
                <a16:creationId xmlns:a16="http://schemas.microsoft.com/office/drawing/2014/main" id="{AF8FF25E-3573-71DD-3120-2051B6A2D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9" y="285568"/>
            <a:ext cx="4498997" cy="4515032"/>
          </a:xfrm>
        </p:spPr>
      </p:pic>
      <p:pic>
        <p:nvPicPr>
          <p:cNvPr id="7" name="Picture 6" descr="A person and person standing on scales&#10;&#10;Description automatically generated">
            <a:extLst>
              <a:ext uri="{FF2B5EF4-FFF2-40B4-BE49-F238E27FC236}">
                <a16:creationId xmlns:a16="http://schemas.microsoft.com/office/drawing/2014/main" id="{AAD2A75E-72A5-844C-EF9C-CE5DF48FD4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336" y="2279708"/>
            <a:ext cx="3204992" cy="219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35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52CBF-B3D3-41D0-D266-DE0287993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066" y="-16172"/>
            <a:ext cx="7768250" cy="506030"/>
          </a:xfrm>
        </p:spPr>
        <p:txBody>
          <a:bodyPr/>
          <a:lstStyle/>
          <a:p>
            <a:pPr algn="ctr"/>
            <a:r>
              <a:rPr lang="en-US" b="1" dirty="0"/>
              <a:t>Traffic cameras and Crashes</a:t>
            </a:r>
            <a:endParaRPr lang="en-AU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4BCDF-09F4-F108-D6E7-7B1117E7B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6449" y="2788104"/>
            <a:ext cx="2826746" cy="506030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/>
              <a:t> </a:t>
            </a:r>
            <a:r>
              <a:rPr lang="en-AU" b="1" dirty="0"/>
              <a:t>over 1,240 red light and speed cameras</a:t>
            </a:r>
          </a:p>
        </p:txBody>
      </p:sp>
      <p:pic>
        <p:nvPicPr>
          <p:cNvPr id="3" name="Picture 2" descr="A graph with blue dots and red lines&#10;&#10;Description automatically generated">
            <a:extLst>
              <a:ext uri="{FF2B5EF4-FFF2-40B4-BE49-F238E27FC236}">
                <a16:creationId xmlns:a16="http://schemas.microsoft.com/office/drawing/2014/main" id="{5E8B25D8-42D5-758E-BF30-1ED10FDC0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10" y="548383"/>
            <a:ext cx="5422620" cy="4322604"/>
          </a:xfrm>
          <a:prstGeom prst="rect">
            <a:avLst/>
          </a:prstGeom>
        </p:spPr>
      </p:pic>
      <p:pic>
        <p:nvPicPr>
          <p:cNvPr id="1026" name="Picture 2" descr="Traffic Cameras | Custom Lens Design ...">
            <a:extLst>
              <a:ext uri="{FF2B5EF4-FFF2-40B4-BE49-F238E27FC236}">
                <a16:creationId xmlns:a16="http://schemas.microsoft.com/office/drawing/2014/main" id="{9953A75F-4771-048C-D2C2-FD43CE510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3413" y="862612"/>
            <a:ext cx="2879782" cy="191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C373D6F1-41E8-5947-F729-A1BAAEA9CE57}"/>
              </a:ext>
            </a:extLst>
          </p:cNvPr>
          <p:cNvSpPr txBox="1">
            <a:spLocks/>
          </p:cNvSpPr>
          <p:nvPr/>
        </p:nvSpPr>
        <p:spPr>
          <a:xfrm>
            <a:off x="6048103" y="3970291"/>
            <a:ext cx="2665092" cy="117320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100000"/>
              <a:buFont typeface="Avenir Next LT Pro Light" panose="020B0304020202020204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AU" sz="1500" dirty="0"/>
              <a:t>No linear relationship. It is mean the speed camera help to avoid crash.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991624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30FE3-DC23-7A85-D690-854F43E9A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768" y="0"/>
            <a:ext cx="7768250" cy="518092"/>
          </a:xfrm>
        </p:spPr>
        <p:txBody>
          <a:bodyPr/>
          <a:lstStyle/>
          <a:p>
            <a:pPr algn="ctr"/>
            <a:r>
              <a:rPr lang="en-US" b="1" dirty="0"/>
              <a:t>Geo mapping Crash and Cameras</a:t>
            </a:r>
            <a:endParaRPr lang="en-AU" b="1" dirty="0"/>
          </a:p>
        </p:txBody>
      </p:sp>
      <p:pic>
        <p:nvPicPr>
          <p:cNvPr id="21" name="Content Placeholder 20" descr="A map with a map and text&#10;&#10;Description automatically generated with medium confidence">
            <a:extLst>
              <a:ext uri="{FF2B5EF4-FFF2-40B4-BE49-F238E27FC236}">
                <a16:creationId xmlns:a16="http://schemas.microsoft.com/office/drawing/2014/main" id="{FDBB97C2-FEF3-7284-2DDE-9C93F43410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08" y="587213"/>
            <a:ext cx="4181915" cy="4335851"/>
          </a:xfrm>
        </p:spPr>
      </p:pic>
      <p:pic>
        <p:nvPicPr>
          <p:cNvPr id="6" name="Picture 5" descr="A map with red dots&#10;&#10;Description automatically generated">
            <a:extLst>
              <a:ext uri="{FF2B5EF4-FFF2-40B4-BE49-F238E27FC236}">
                <a16:creationId xmlns:a16="http://schemas.microsoft.com/office/drawing/2014/main" id="{795ABDA6-20A6-B6C6-09EB-AFF20CBC2D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276" y="518092"/>
            <a:ext cx="3892934" cy="428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55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0"/>
          <p:cNvPicPr preferRelativeResize="0"/>
          <p:nvPr/>
        </p:nvPicPr>
        <p:blipFill rotWithShape="1">
          <a:blip r:embed="rId3">
            <a:alphaModFix/>
          </a:blip>
          <a:srcRect l="11111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0"/>
          <p:cNvSpPr txBox="1"/>
          <p:nvPr/>
        </p:nvSpPr>
        <p:spPr>
          <a:xfrm>
            <a:off x="4353775" y="2803375"/>
            <a:ext cx="4460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4188075" y="0"/>
            <a:ext cx="4909500" cy="1465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Number of people killed over the years </a:t>
            </a:r>
            <a:endParaRPr sz="1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latin typeface="Lato"/>
                <a:ea typeface="Lato"/>
                <a:cs typeface="Lato"/>
                <a:sym typeface="Lato"/>
              </a:rPr>
              <a:t>This graph shows that over the 5 years, there has been a constant decrease.</a:t>
            </a: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latin typeface="Lato"/>
                <a:ea typeface="Lato"/>
                <a:cs typeface="Lato"/>
                <a:sym typeface="Lato"/>
              </a:rPr>
              <a:t>Significant decrease  in 2020.</a:t>
            </a: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50" y="1346075"/>
            <a:ext cx="5878901" cy="373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1053" y="2093488"/>
            <a:ext cx="4557425" cy="286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/>
          <p:nvPr/>
        </p:nvSpPr>
        <p:spPr>
          <a:xfrm>
            <a:off x="2326800" y="46425"/>
            <a:ext cx="44904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Lato"/>
                <a:ea typeface="Lato"/>
                <a:cs typeface="Lato"/>
                <a:sym typeface="Lato"/>
              </a:rPr>
              <a:t>The effects of sealed roads and unsealed roads 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39725" y="710125"/>
            <a:ext cx="4205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116150" y="480125"/>
            <a:ext cx="70470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Most crashes are on sealed roads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116150" y="852025"/>
            <a:ext cx="7650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Unsealed roads shows a consistent number of crashes throughout the years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116150" y="1246775"/>
            <a:ext cx="7720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 significant correlation between the two types of roads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4568" y="2084678"/>
            <a:ext cx="4490399" cy="2879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429</Words>
  <Application>Microsoft Office PowerPoint</Application>
  <PresentationFormat>On-screen Show (16:9)</PresentationFormat>
  <Paragraphs>58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Lato</vt:lpstr>
      <vt:lpstr>Raleway</vt:lpstr>
      <vt:lpstr>Streamline</vt:lpstr>
      <vt:lpstr>NSW Road Crashes</vt:lpstr>
      <vt:lpstr>NSW Road Crash Analysis Contents</vt:lpstr>
      <vt:lpstr>What is happening on the roads of Australia?  </vt:lpstr>
      <vt:lpstr>Demographic Factors Age</vt:lpstr>
      <vt:lpstr>Demographic Factors Gender</vt:lpstr>
      <vt:lpstr>Traffic cameras and Crashes</vt:lpstr>
      <vt:lpstr>Geo mapping Crash and Cameras</vt:lpstr>
      <vt:lpstr>PowerPoint Presentation</vt:lpstr>
      <vt:lpstr>PowerPoint Presentation</vt:lpstr>
      <vt:lpstr>PowerPoint Presentation</vt:lpstr>
      <vt:lpstr>PowerPoint Presentation</vt:lpstr>
      <vt:lpstr>Distribution of crashes by surface condition</vt:lpstr>
      <vt:lpstr>Analysis of Crashes by weather present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Evgeniia Kozodeeva</cp:lastModifiedBy>
  <cp:revision>1</cp:revision>
  <dcterms:modified xsi:type="dcterms:W3CDTF">2024-07-11T12:10:17Z</dcterms:modified>
</cp:coreProperties>
</file>